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74" r:id="rId4"/>
    <p:sldId id="281" r:id="rId5"/>
    <p:sldId id="260" r:id="rId6"/>
    <p:sldId id="285" r:id="rId7"/>
    <p:sldId id="284" r:id="rId8"/>
    <p:sldId id="280" r:id="rId9"/>
    <p:sldId id="262" r:id="rId10"/>
    <p:sldId id="263" r:id="rId11"/>
    <p:sldId id="278" r:id="rId12"/>
    <p:sldId id="277" r:id="rId13"/>
    <p:sldId id="28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81"/>
            <p14:sldId id="260"/>
            <p14:sldId id="285"/>
            <p14:sldId id="284"/>
            <p14:sldId id="280"/>
            <p14:sldId id="262"/>
            <p14:sldId id="263"/>
            <p14:sldId id="278"/>
            <p14:sldId id="27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64" autoAdjust="0"/>
  </p:normalViewPr>
  <p:slideViewPr>
    <p:cSldViewPr snapToGrid="0">
      <p:cViewPr varScale="1">
        <p:scale>
          <a:sx n="113" d="100"/>
          <a:sy n="113" d="100"/>
        </p:scale>
        <p:origin x="84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43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357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30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48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40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句法依赖树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2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8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 Syntax and Semantics in Coreference Resolution with Heterogeneous Graph Attention Network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NAACL 2021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10926890" y="5355828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377289" y="5394333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Code:https</a:t>
            </a:r>
            <a:r>
              <a:rPr lang="en-US" altLang="zh-CN" sz="1400" dirty="0"/>
              <a:t>://github.com/Fantabulous-J/</a:t>
            </a:r>
            <a:r>
              <a:rPr lang="en-US" altLang="zh-CN" sz="1400" dirty="0" err="1"/>
              <a:t>coref</a:t>
            </a:r>
            <a:r>
              <a:rPr lang="en-US" altLang="zh-CN" sz="1400" dirty="0"/>
              <a:t>-HGAT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05C648-F0B6-4EA1-84E2-0C91E7440D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3044" y="3082074"/>
            <a:ext cx="6519981" cy="20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0FFC31-F0EA-4CF8-A109-4E157B58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587321"/>
            <a:ext cx="10107168" cy="49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6F747A-0F82-4B58-BFFA-1179AF65E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4972"/>
            <a:ext cx="12192000" cy="44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8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255BCF-B28D-48A9-A6F2-156287167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696" y="1915924"/>
            <a:ext cx="6514892" cy="45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A0B5DD0-3424-451E-84E5-B7E3A35CCDCD}"/>
              </a:ext>
            </a:extLst>
          </p:cNvPr>
          <p:cNvSpPr/>
          <p:nvPr/>
        </p:nvSpPr>
        <p:spPr>
          <a:xfrm>
            <a:off x="5332298" y="3013501"/>
            <a:ext cx="2375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4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352BCC-43A5-4B5B-9CD4-119B5FB32C06}"/>
              </a:ext>
            </a:extLst>
          </p:cNvPr>
          <p:cNvSpPr/>
          <p:nvPr/>
        </p:nvSpPr>
        <p:spPr>
          <a:xfrm>
            <a:off x="554736" y="1924919"/>
            <a:ext cx="830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Coreference resolution (</a:t>
            </a:r>
            <a:r>
              <a:rPr lang="zh-CN" altLang="en-US" dirty="0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共指解析</a:t>
            </a:r>
            <a:r>
              <a:rPr lang="en-US" altLang="zh-CN" dirty="0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)</a:t>
            </a:r>
            <a:r>
              <a:rPr lang="zh-CN" altLang="en-US" dirty="0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是自然语言处理</a:t>
            </a:r>
            <a:r>
              <a:rPr lang="en-US" altLang="zh-CN" dirty="0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(</a:t>
            </a:r>
            <a:r>
              <a:rPr lang="en-US" altLang="zh-CN" dirty="0" err="1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nlp</a:t>
            </a:r>
            <a:r>
              <a:rPr lang="en-US" altLang="zh-CN" dirty="0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)</a:t>
            </a:r>
            <a:r>
              <a:rPr lang="zh-CN" altLang="en-US" dirty="0">
                <a:solidFill>
                  <a:srgbClr val="4F4F4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中的一个基本任务，目的在于自动识别表示同一个实体的名词短语或代词，并将他们归类</a:t>
            </a:r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69A464-0EC3-4023-81A5-20D2E24D1672}"/>
              </a:ext>
            </a:extLst>
          </p:cNvPr>
          <p:cNvSpPr/>
          <p:nvPr/>
        </p:nvSpPr>
        <p:spPr>
          <a:xfrm>
            <a:off x="2972816" y="33817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例子：</a:t>
            </a:r>
            <a:r>
              <a:rPr lang="zh-CN" altLang="en-US" dirty="0">
                <a:solidFill>
                  <a:srgbClr val="00B050"/>
                </a:solidFill>
              </a:rPr>
              <a:t>巴拉克－奥巴马</a:t>
            </a:r>
            <a:r>
              <a:rPr lang="zh-CN" altLang="en-US" dirty="0"/>
              <a:t>是</a:t>
            </a:r>
            <a:r>
              <a:rPr lang="zh-CN" altLang="en-US" dirty="0">
                <a:solidFill>
                  <a:srgbClr val="FF0000"/>
                </a:solidFill>
              </a:rPr>
              <a:t>美国第</a:t>
            </a:r>
            <a:r>
              <a:rPr lang="en-US" altLang="zh-CN" dirty="0">
                <a:solidFill>
                  <a:srgbClr val="FF0000"/>
                </a:solidFill>
              </a:rPr>
              <a:t>44</a:t>
            </a:r>
            <a:r>
              <a:rPr lang="zh-CN" altLang="en-US" dirty="0">
                <a:solidFill>
                  <a:srgbClr val="FF0000"/>
                </a:solidFill>
              </a:rPr>
              <a:t>届总统</a:t>
            </a:r>
            <a:r>
              <a:rPr lang="zh-CN" altLang="en-US" dirty="0"/>
              <a:t>。</a:t>
            </a:r>
            <a:r>
              <a:rPr lang="zh-CN" altLang="en-US" dirty="0">
                <a:solidFill>
                  <a:srgbClr val="FF0000"/>
                </a:solidFill>
              </a:rPr>
              <a:t>他</a:t>
            </a:r>
            <a:r>
              <a:rPr lang="zh-CN" altLang="en-US" dirty="0"/>
              <a:t>在斯坦福大学发表了演讲。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B0DACE-B5FF-41A8-A991-0DAE60B458C9}"/>
              </a:ext>
            </a:extLst>
          </p:cNvPr>
          <p:cNvSpPr/>
          <p:nvPr/>
        </p:nvSpPr>
        <p:spPr>
          <a:xfrm>
            <a:off x="3048000" y="44611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巴拉克－奥巴马是实体，美国第</a:t>
            </a:r>
            <a:r>
              <a:rPr lang="en-US" altLang="zh-CN" dirty="0"/>
              <a:t>44</a:t>
            </a:r>
            <a:r>
              <a:rPr lang="zh-CN" altLang="en-US" dirty="0"/>
              <a:t>届总统和他是两个提及，共同指代巴拉克－奥巴马</a:t>
            </a:r>
          </a:p>
        </p:txBody>
      </p:sp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D19BF7-60A0-4EEC-8107-48B539879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7" y="1627293"/>
            <a:ext cx="4810125" cy="1190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4830C5-C4EB-4608-ADAE-DA3D438B1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320" y="2746000"/>
            <a:ext cx="3877656" cy="8966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D04819-F6BA-48CA-9CE9-B7CBE0425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928" y="3570683"/>
            <a:ext cx="4282782" cy="11906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9026B59-3DE3-431A-B59F-E10A05521191}"/>
              </a:ext>
            </a:extLst>
          </p:cNvPr>
          <p:cNvSpPr/>
          <p:nvPr/>
        </p:nvSpPr>
        <p:spPr>
          <a:xfrm>
            <a:off x="2371194" y="6000100"/>
            <a:ext cx="9637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参考：</a:t>
            </a:r>
            <a:r>
              <a:rPr lang="en-US" altLang="zh-CN" dirty="0"/>
              <a:t>《Higher-order Coreference Resolution with Coarse-to-fine Inference》</a:t>
            </a:r>
            <a:r>
              <a:rPr lang="zh-CN" altLang="en-US" dirty="0"/>
              <a:t>（</a:t>
            </a:r>
            <a:r>
              <a:rPr lang="en-US" altLang="zh-CN" dirty="0"/>
              <a:t>NAACL2018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           《End-to-end Neural Coreference Resolution》(EMNLP2017)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69D79DF-2C6D-4C7B-9AB4-A357E8810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849" y="4847575"/>
            <a:ext cx="46863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48AC70-6C9A-41C7-986F-F48F1BF0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0" y="1600968"/>
            <a:ext cx="6450127" cy="4846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980745-792C-478D-8E8C-A84B11105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650" y="2810933"/>
            <a:ext cx="4636627" cy="3765469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C9FBCFD-67D2-4B8C-8D0C-2AE4F9DF3DD6}"/>
              </a:ext>
            </a:extLst>
          </p:cNvPr>
          <p:cNvCxnSpPr>
            <a:cxnSpLocks/>
          </p:cNvCxnSpPr>
          <p:nvPr/>
        </p:nvCxnSpPr>
        <p:spPr>
          <a:xfrm>
            <a:off x="4111413" y="2201333"/>
            <a:ext cx="3257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E90031F7-B069-42C2-B270-9972B6650B83}"/>
              </a:ext>
            </a:extLst>
          </p:cNvPr>
          <p:cNvSpPr/>
          <p:nvPr/>
        </p:nvSpPr>
        <p:spPr>
          <a:xfrm>
            <a:off x="7501292" y="2016667"/>
            <a:ext cx="4690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SRL</a:t>
            </a:r>
            <a:r>
              <a:rPr lang="zh-CN" altLang="en-US" dirty="0"/>
              <a:t>角色语义标注：</a:t>
            </a:r>
            <a:r>
              <a:rPr lang="en-US" altLang="zh-CN" dirty="0"/>
              <a:t>CoNLL12-SRL</a:t>
            </a:r>
            <a:r>
              <a:rPr lang="zh-CN" altLang="en-US" dirty="0"/>
              <a:t>（工具包）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76749E0-A0BF-4959-AC88-3E8859F6D864}"/>
              </a:ext>
            </a:extLst>
          </p:cNvPr>
          <p:cNvSpPr/>
          <p:nvPr/>
        </p:nvSpPr>
        <p:spPr>
          <a:xfrm>
            <a:off x="26938" y="514086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句法依赖树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3900B80-CCF6-4DE0-B25D-DECA060F7A40}"/>
              </a:ext>
            </a:extLst>
          </p:cNvPr>
          <p:cNvCxnSpPr/>
          <p:nvPr/>
        </p:nvCxnSpPr>
        <p:spPr>
          <a:xfrm flipH="1">
            <a:off x="1429173" y="4693667"/>
            <a:ext cx="562187" cy="50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FFA290-45FB-4FE5-AC19-3D4D6263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0" y="1862666"/>
            <a:ext cx="6101853" cy="458504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0D631F8-9ED3-422E-B3D1-12B080E760E9}"/>
              </a:ext>
            </a:extLst>
          </p:cNvPr>
          <p:cNvSpPr/>
          <p:nvPr/>
        </p:nvSpPr>
        <p:spPr>
          <a:xfrm>
            <a:off x="6712126" y="1600968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Graph Attention Layer</a:t>
            </a:r>
            <a:r>
              <a:rPr lang="zh-CN" altLang="en-US" b="1" dirty="0"/>
              <a:t>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95DE94-9A99-409D-A387-B1BEC8982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98" y="2789873"/>
            <a:ext cx="3758814" cy="31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4F547D-6882-457E-AA65-E110DA60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1" y="1427462"/>
            <a:ext cx="4718304" cy="51662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2E0720-3BBC-4EEE-A41B-0BB09467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469" y="1959187"/>
            <a:ext cx="4639319" cy="6477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C969A11-9879-40AD-A546-3C9AA1DE313E}"/>
              </a:ext>
            </a:extLst>
          </p:cNvPr>
          <p:cNvSpPr/>
          <p:nvPr/>
        </p:nvSpPr>
        <p:spPr>
          <a:xfrm>
            <a:off x="5450630" y="164582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Syntactic</a:t>
            </a:r>
            <a:r>
              <a:rPr lang="zh-CN" altLang="en-US" dirty="0"/>
              <a:t>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013E03-D5DC-47E4-8E5A-C9EF61B4E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68" y="4406811"/>
            <a:ext cx="4282745" cy="207621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119C1F-3AD4-4BC0-9B2E-D6B5BCAF9CAC}"/>
              </a:ext>
            </a:extLst>
          </p:cNvPr>
          <p:cNvSpPr/>
          <p:nvPr/>
        </p:nvSpPr>
        <p:spPr>
          <a:xfrm>
            <a:off x="5491272" y="3881692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Semantic</a:t>
            </a:r>
            <a:r>
              <a:rPr lang="zh-CN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76645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4F547D-6882-457E-AA65-E110DA60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" y="1427462"/>
            <a:ext cx="4718304" cy="516627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D209E9E-8AB1-4F5A-9AE8-A4B6226CF80D}"/>
              </a:ext>
            </a:extLst>
          </p:cNvPr>
          <p:cNvSpPr/>
          <p:nvPr/>
        </p:nvSpPr>
        <p:spPr>
          <a:xfrm>
            <a:off x="5378481" y="1530681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Attentive Integration Layer</a:t>
            </a:r>
            <a:r>
              <a:rPr lang="zh-CN" altLang="en-US" b="1" dirty="0"/>
              <a:t>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E615F1-D8B8-449A-AA7D-A6F13029A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54" y="2375839"/>
            <a:ext cx="5220279" cy="4977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949FC-0875-4E2F-997C-060FCF135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570" y="3023389"/>
            <a:ext cx="3754686" cy="8668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E2E409-29A9-42BD-8B78-E5C44A831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10" y="4179147"/>
            <a:ext cx="4081984" cy="9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3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76C037-E235-40BF-BF3A-4B13026E2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2466840"/>
            <a:ext cx="8192643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13296</TotalTime>
  <Words>209</Words>
  <Application>Microsoft Office PowerPoint</Application>
  <PresentationFormat>宽屏</PresentationFormat>
  <Paragraphs>50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华康俪金黑W8(P)</vt:lpstr>
      <vt:lpstr>华文宋体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Dataset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679</cp:revision>
  <dcterms:created xsi:type="dcterms:W3CDTF">2017-04-22T07:59:29Z</dcterms:created>
  <dcterms:modified xsi:type="dcterms:W3CDTF">2021-06-28T12:06:04Z</dcterms:modified>
</cp:coreProperties>
</file>